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8"/>
  </p:notesMasterIdLst>
  <p:handoutMasterIdLst>
    <p:handoutMasterId r:id="rId49"/>
  </p:handoutMasterIdLst>
  <p:sldIdLst>
    <p:sldId id="291" r:id="rId2"/>
    <p:sldId id="336" r:id="rId3"/>
    <p:sldId id="333" r:id="rId4"/>
    <p:sldId id="334" r:id="rId5"/>
    <p:sldId id="292" r:id="rId6"/>
    <p:sldId id="293" r:id="rId7"/>
    <p:sldId id="294" r:id="rId8"/>
    <p:sldId id="295" r:id="rId9"/>
    <p:sldId id="296" r:id="rId10"/>
    <p:sldId id="335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2" r:id="rId47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36"/>
            <p14:sldId id="333"/>
            <p14:sldId id="334"/>
            <p14:sldId id="292"/>
            <p14:sldId id="293"/>
            <p14:sldId id="294"/>
            <p14:sldId id="295"/>
            <p14:sldId id="296"/>
            <p14:sldId id="335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5"/>
    <p:restoredTop sz="86381"/>
  </p:normalViewPr>
  <p:slideViewPr>
    <p:cSldViewPr>
      <p:cViewPr varScale="1">
        <p:scale>
          <a:sx n="95" d="100"/>
          <a:sy n="95" d="100"/>
        </p:scale>
        <p:origin x="231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141/142 style </a:t>
            </a:r>
            <a:r>
              <a:rPr lang="en-US" dirty="0" err="1"/>
              <a:t>env</a:t>
            </a:r>
            <a:r>
              <a:rPr lang="en-US" dirty="0"/>
              <a:t> diagrams on the board for each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4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9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Behind the scenes: environments and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environment is represented using </a:t>
            </a:r>
            <a:r>
              <a:rPr lang="en-US" b="1" i="1" dirty="0"/>
              <a:t>frames</a:t>
            </a:r>
            <a:r>
              <a:rPr lang="en-US" dirty="0"/>
              <a:t>.</a:t>
            </a:r>
          </a:p>
          <a:p>
            <a:r>
              <a:rPr lang="en-US" dirty="0"/>
              <a:t>A </a:t>
            </a:r>
            <a:r>
              <a:rPr lang="en-US" b="1" i="1" dirty="0"/>
              <a:t>frame</a:t>
            </a:r>
            <a:r>
              <a:rPr lang="en-US" dirty="0"/>
              <a:t> is a table that maps variables to values.</a:t>
            </a:r>
          </a:p>
          <a:p>
            <a:pPr lvl="1"/>
            <a:r>
              <a:rPr lang="en-US" dirty="0"/>
              <a:t>Each frame (except the "global" or "top-level" frame) also has a pointer that always points another frame.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a variable is asked to be looked up in an environment, the lookup always starts in some frame.</a:t>
            </a:r>
          </a:p>
          <a:p>
            <a:pPr lvl="1"/>
            <a:r>
              <a:rPr lang="en-US" dirty="0"/>
              <a:t>If the variable is not found in that frame, the search continues wherever the frame points to (another frame).</a:t>
            </a:r>
          </a:p>
          <a:p>
            <a:pPr lvl="1"/>
            <a:r>
              <a:rPr lang="en-US" dirty="0"/>
              <a:t>If the search ever gets to a frame without a pointer to another frame (the global frame) and the variable still isn't found, we report an error that the variable is undefined.</a:t>
            </a:r>
          </a:p>
        </p:txBody>
      </p:sp>
    </p:spTree>
    <p:extLst>
      <p:ext uri="{BB962C8B-B14F-4D97-AF65-F5344CB8AC3E}">
        <p14:creationId xmlns:p14="http://schemas.microsoft.com/office/powerpoint/2010/main" val="18502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2003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42CF0F26-8AD1-93AB-43D6-7E498E4BFC7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892244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FF0000"/>
                </a:solidFill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2003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 </a:t>
            </a:r>
          </a:p>
          <a:p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64504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32766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FF0000"/>
                </a:solidFill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992326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Rule 1:</a:t>
            </a:r>
          </a:p>
          <a:p>
            <a:pPr lvl="1"/>
            <a:r>
              <a:rPr lang="en-US" dirty="0"/>
              <a:t>Every function </a:t>
            </a:r>
            <a:r>
              <a:rPr lang="en-US" b="1" dirty="0"/>
              <a:t>definition</a:t>
            </a:r>
            <a:r>
              <a:rPr lang="en-US" dirty="0"/>
              <a:t> (including anonymous function definitions) creates a closure where</a:t>
            </a:r>
          </a:p>
          <a:p>
            <a:pPr lvl="2"/>
            <a:r>
              <a:rPr lang="en-US" dirty="0"/>
              <a:t>the code part of the closure points to the function's code</a:t>
            </a:r>
          </a:p>
          <a:p>
            <a:pPr lvl="2"/>
            <a:r>
              <a:rPr lang="en-US" dirty="0"/>
              <a:t>the environment part of the closure points to the frame that was current when the function was defined (the frame we are currently using to look up variables)</a:t>
            </a:r>
          </a:p>
          <a:p>
            <a:pPr lvl="1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209800" y="42672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5181600" y="5029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8" name="Straight Connector 17"/>
          <p:cNvCxnSpPr>
            <a:stCxn id="17" idx="0"/>
            <a:endCxn id="17" idx="4"/>
          </p:cNvCxnSpPr>
          <p:nvPr/>
        </p:nvCxnSpPr>
        <p:spPr bwMode="auto">
          <a:xfrm>
            <a:off x="5943600" y="5029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4648200" y="40386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 flipV="1">
            <a:off x="5181600" y="48006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314902" y="54102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3505200" y="61722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 flipV="1">
            <a:off x="3505200" y="58674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/>
          <p:nvPr/>
        </p:nvCxnSpPr>
        <p:spPr bwMode="auto">
          <a:xfrm>
            <a:off x="3505200" y="52578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468831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 2:</a:t>
            </a:r>
          </a:p>
          <a:p>
            <a:pPr lvl="1"/>
            <a:r>
              <a:rPr lang="en-US" dirty="0"/>
              <a:t>Every function </a:t>
            </a:r>
            <a:r>
              <a:rPr lang="en-US" b="1" dirty="0"/>
              <a:t>call</a:t>
            </a:r>
            <a:r>
              <a:rPr lang="en-US" dirty="0"/>
              <a:t> creates a new frame consisting of the following:</a:t>
            </a:r>
          </a:p>
          <a:p>
            <a:pPr lvl="2"/>
            <a:r>
              <a:rPr lang="en-US" dirty="0"/>
              <a:t>the new frame's table has bindings for all of the function's arguments and their corresponding values</a:t>
            </a:r>
          </a:p>
          <a:p>
            <a:pPr lvl="2"/>
            <a:r>
              <a:rPr lang="en-US" dirty="0"/>
              <a:t>the new frame's pointer points to the same environment that f's environment pointer points to.</a:t>
            </a:r>
          </a:p>
        </p:txBody>
      </p:sp>
    </p:spTree>
    <p:extLst>
      <p:ext uri="{BB962C8B-B14F-4D97-AF65-F5344CB8AC3E}">
        <p14:creationId xmlns:p14="http://schemas.microsoft.com/office/powerpoint/2010/main" val="1322514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32766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053455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791200" y="35814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5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1066800" y="4724400"/>
            <a:ext cx="4724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1066800" y="38862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rgbClr val="FF0000"/>
                </a:solidFill>
                <a:latin typeface="Courier New" pitchFamily="49" charset="0"/>
              </a:rPr>
              <a:t>-3- (define q (f 5))</a:t>
            </a:r>
            <a:endParaRPr lang="es-ES_tradnl" sz="2000" b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566058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q   6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791200" y="35814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5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1066800" y="4724400"/>
            <a:ext cx="4724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1066800" y="38862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rgbClr val="FF0000"/>
                </a:solidFill>
                <a:latin typeface="Courier New" pitchFamily="49" charset="0"/>
              </a:rPr>
              <a:t>-3- (define q (f 5))</a:t>
            </a:r>
            <a:endParaRPr lang="es-ES_tradnl" sz="2000" b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177329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Now you know the rules.  Next steps: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(Silly) examples to demonstrate how the rule works for higher-order functions</a:t>
            </a:r>
          </a:p>
          <a:p>
            <a:endParaRPr lang="en-US" dirty="0"/>
          </a:p>
          <a:p>
            <a:r>
              <a:rPr lang="en-US" dirty="0"/>
              <a:t>Why the other natural rule, </a:t>
            </a:r>
            <a:r>
              <a:rPr lang="en-US" i="1" dirty="0"/>
              <a:t>dynamic scope</a:t>
            </a:r>
            <a:r>
              <a:rPr lang="en-US" dirty="0"/>
              <a:t>, is a bad idea</a:t>
            </a:r>
          </a:p>
          <a:p>
            <a:endParaRPr lang="en-US" dirty="0"/>
          </a:p>
          <a:p>
            <a:r>
              <a:rPr lang="en-US" dirty="0"/>
              <a:t>Powerful idioms with higher-order functions that use this rule</a:t>
            </a:r>
          </a:p>
          <a:p>
            <a:pPr lvl="1"/>
            <a:r>
              <a:rPr lang="en-US" dirty="0"/>
              <a:t>This lecture: Passing functions to 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</a:p>
          <a:p>
            <a:pPr lvl="1"/>
            <a:r>
              <a:rPr lang="en-US" dirty="0"/>
              <a:t>Next lecture: Several more idioms</a:t>
            </a:r>
          </a:p>
        </p:txBody>
      </p:sp>
    </p:spTree>
    <p:extLst>
      <p:ext uri="{BB962C8B-B14F-4D97-AF65-F5344CB8AC3E}">
        <p14:creationId xmlns:p14="http://schemas.microsoft.com/office/powerpoint/2010/main" val="45770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7AFB9-3019-0A87-8CBC-DE6AB6014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5A110-E42F-D8D4-3891-5849F7AE0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Stack frames (pl-lect6)</a:t>
            </a:r>
          </a:p>
          <a:p>
            <a:r>
              <a:rPr lang="en-US" dirty="0"/>
              <a:t>Scope </a:t>
            </a:r>
            <a:r>
              <a:rPr lang="en-US"/>
              <a:t>(pl-lect11, 12)</a:t>
            </a: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051994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Returning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Trust the rule: Evaluating line 4 binds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g</a:t>
            </a:r>
            <a:r>
              <a:rPr lang="en-US" dirty="0"/>
              <a:t> to a closure:</a:t>
            </a:r>
          </a:p>
          <a:p>
            <a:pPr lvl="1"/>
            <a:r>
              <a:rPr lang="en-US" dirty="0"/>
              <a:t>Code: “take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z</a:t>
            </a:r>
            <a:r>
              <a:rPr lang="en-US" dirty="0"/>
              <a:t> and have body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x+y+z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Environment: “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dirty="0"/>
              <a:t> maps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4</a:t>
            </a:r>
            <a:r>
              <a:rPr lang="en-US" dirty="0"/>
              <a:t>,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x</a:t>
            </a:r>
            <a:r>
              <a:rPr lang="en-US" dirty="0"/>
              <a:t> maps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5</a:t>
            </a:r>
            <a:r>
              <a:rPr lang="en-US" dirty="0">
                <a:cs typeface="Courier New" pitchFamily="49" charset="0"/>
              </a:rPr>
              <a:t> (shadowing)</a:t>
            </a:r>
            <a:r>
              <a:rPr lang="en-US" dirty="0"/>
              <a:t>, …”</a:t>
            </a:r>
          </a:p>
          <a:p>
            <a:pPr lvl="1"/>
            <a:r>
              <a:rPr lang="en-US" dirty="0"/>
              <a:t>So this closure will always add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9</a:t>
            </a:r>
            <a:r>
              <a:rPr lang="en-US" dirty="0"/>
              <a:t> to its argument</a:t>
            </a:r>
          </a:p>
          <a:p>
            <a:r>
              <a:rPr lang="en-US" dirty="0"/>
              <a:t> So line 6 binds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15</a:t>
            </a:r>
            <a:r>
              <a:rPr lang="en-US" dirty="0"/>
              <a:t>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z</a:t>
            </a:r>
          </a:p>
          <a:p>
            <a:pPr lvl="1"/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341418" y="1295400"/>
            <a:ext cx="5430982" cy="2514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1 *)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 *)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 y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2a *)</a:t>
            </a: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y+1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2b *)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x+y+z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3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3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4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g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f 4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5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5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6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g 6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28941130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Returning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Trust the rules: </a:t>
            </a:r>
          </a:p>
          <a:p>
            <a:pPr lvl="1"/>
            <a:r>
              <a:rPr lang="en-US" dirty="0"/>
              <a:t>Evaluating line 2 binds f to a closure.</a:t>
            </a:r>
          </a:p>
          <a:p>
            <a:pPr lvl="1"/>
            <a:r>
              <a:rPr lang="en-US" dirty="0"/>
              <a:t>Evaluating line 3 binds g to a closure as well.</a:t>
            </a:r>
          </a:p>
          <a:p>
            <a:pPr lvl="2"/>
            <a:r>
              <a:rPr lang="en-US" dirty="0"/>
              <a:t>New frame is created for the call to f.</a:t>
            </a:r>
          </a:p>
          <a:p>
            <a:pPr lvl="1"/>
            <a:r>
              <a:rPr lang="en-US" dirty="0"/>
              <a:t>Evaluating line 4 binds z to a number.</a:t>
            </a:r>
          </a:p>
          <a:p>
            <a:pPr lvl="2"/>
            <a:r>
              <a:rPr lang="en-US" dirty="0"/>
              <a:t>New frame is created for the call to g.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3733800"/>
            <a:ext cx="7543800" cy="1524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4  (define z (g 6))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0968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039017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581303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50902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89349" y="3197902"/>
            <a:ext cx="1763451" cy="23109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09371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g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91537" y="3191518"/>
            <a:ext cx="1761263" cy="237482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29545" y="3639836"/>
            <a:ext cx="527855" cy="6841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733989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z (g 6))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g  </a:t>
            </a:r>
          </a:p>
          <a:p>
            <a:r>
              <a:rPr lang="en-US" dirty="0">
                <a:latin typeface="Courier"/>
                <a:cs typeface="Courier"/>
              </a:rPr>
              <a:t>  z   11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69616" y="3173411"/>
            <a:ext cx="1783184" cy="25558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cxnSp>
        <p:nvCxnSpPr>
          <p:cNvPr id="18" name="Straight Arrow Connector 17"/>
          <p:cNvCxnSpPr>
            <a:endCxn id="16" idx="1"/>
          </p:cNvCxnSpPr>
          <p:nvPr/>
        </p:nvCxnSpPr>
        <p:spPr bwMode="auto">
          <a:xfrm>
            <a:off x="3200400" y="5410200"/>
            <a:ext cx="2667000" cy="34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1143000" y="4648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g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z    6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77005" y="3610711"/>
            <a:ext cx="480395" cy="8498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802722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 2a:</a:t>
            </a:r>
          </a:p>
          <a:p>
            <a:pPr lvl="1"/>
            <a:r>
              <a:rPr lang="en-US" dirty="0"/>
              <a:t>Every evaluation of a "let" expression creates a new frame as follows:</a:t>
            </a:r>
          </a:p>
          <a:p>
            <a:pPr lvl="2"/>
            <a:r>
              <a:rPr lang="en-US" dirty="0"/>
              <a:t>the new frame's table has bindings for all of the let expressions variables and their corresponding values</a:t>
            </a:r>
          </a:p>
          <a:p>
            <a:pPr lvl="2"/>
            <a:r>
              <a:rPr lang="en-US" dirty="0"/>
              <a:t>the new frame's pointer points to the frame where the let expression was defined</a:t>
            </a:r>
          </a:p>
        </p:txBody>
      </p:sp>
    </p:spTree>
    <p:extLst>
      <p:ext uri="{BB962C8B-B14F-4D97-AF65-F5344CB8AC3E}">
        <p14:creationId xmlns:p14="http://schemas.microsoft.com/office/powerpoint/2010/main" val="1654908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Passing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Trust the rules: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1 binds f to a closure.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2 binds x to 4.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3 binds h to a closure.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4 binds z to a number.</a:t>
            </a:r>
          </a:p>
          <a:p>
            <a:pPr lvl="2"/>
            <a:r>
              <a:rPr lang="en-US" dirty="0">
                <a:latin typeface="+mj-lt"/>
                <a:cs typeface="Courier New" pitchFamily="49" charset="0"/>
              </a:rPr>
              <a:t>First, calls f (creates new frame), then evaluates "let" (creates a new frame), then calls g (creates a new frame).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28700" y="3886200"/>
            <a:ext cx="7086600" cy="1579418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1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(</a:t>
            </a:r>
            <a:r>
              <a:rPr lang="it-IT" dirty="0" err="1">
                <a:latin typeface="Courier"/>
                <a:cs typeface="Courier"/>
              </a:rPr>
              <a:t>f</a:t>
            </a:r>
            <a:r>
              <a:rPr lang="it-IT" dirty="0">
                <a:latin typeface="Courier"/>
                <a:cs typeface="Courier"/>
              </a:rPr>
              <a:t> g) (</a:t>
            </a:r>
            <a:r>
              <a:rPr lang="it-IT" dirty="0" err="1">
                <a:latin typeface="Courier"/>
                <a:cs typeface="Courier"/>
              </a:rPr>
              <a:t>let</a:t>
            </a:r>
            <a:r>
              <a:rPr lang="it-IT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2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3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4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</a:t>
            </a:r>
            <a:r>
              <a:rPr lang="it-IT" dirty="0" err="1">
                <a:latin typeface="Courier"/>
                <a:cs typeface="Courier"/>
              </a:rPr>
              <a:t>z</a:t>
            </a:r>
            <a:r>
              <a:rPr lang="it-IT" dirty="0">
                <a:latin typeface="Courier"/>
                <a:cs typeface="Courier"/>
              </a:rPr>
              <a:t> (</a:t>
            </a:r>
            <a:r>
              <a:rPr lang="it-IT" dirty="0" err="1">
                <a:latin typeface="Courier"/>
                <a:cs typeface="Courier"/>
              </a:rPr>
              <a:t>f</a:t>
            </a:r>
            <a:r>
              <a:rPr lang="it-IT" dirty="0">
                <a:latin typeface="Courier"/>
                <a:cs typeface="Courier"/>
              </a:rPr>
              <a:t> h))</a:t>
            </a:r>
            <a:endParaRPr lang="en-US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8533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i="1" dirty="0"/>
              <a:t>scope</a:t>
            </a:r>
            <a:r>
              <a:rPr lang="en-US" dirty="0"/>
              <a:t> of a variable is the region of a computer program where that variable can be used.  (You know this.)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Why do we care?  (You may not know this.)</a:t>
            </a:r>
            <a:br>
              <a:rPr lang="en-US" dirty="0"/>
            </a:br>
            <a:endParaRPr lang="en-US" dirty="0"/>
          </a:p>
          <a:p>
            <a:r>
              <a:rPr lang="en-US" dirty="0"/>
              <a:t>Scoping rules of a programming language tell us:</a:t>
            </a:r>
          </a:p>
          <a:p>
            <a:pPr lvl="1"/>
            <a:r>
              <a:rPr lang="en-US" dirty="0"/>
              <a:t>How to find the value of a variable  (aka </a:t>
            </a:r>
            <a:r>
              <a:rPr lang="en-US" b="1" i="1" dirty="0"/>
              <a:t>name resolution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What to do when there are multiple variables with the same name in a program.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Many scoping rules may seem "obvious" (because you've been programming for a while) but some are not.</a:t>
            </a:r>
          </a:p>
          <a:p>
            <a:pPr lvl="1"/>
            <a:r>
              <a:rPr lang="en-US" dirty="0"/>
              <a:t>And we'll also see how these rules are implemented under the hood of Racket (and other PLs).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218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3509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1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g)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let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2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2895600"/>
            <a:ext cx="1676400" cy="457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218755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3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80468" y="2915377"/>
            <a:ext cx="1772332" cy="513623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235509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3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90562" y="2907625"/>
            <a:ext cx="1762238" cy="52137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33487" y="3645008"/>
            <a:ext cx="523913" cy="6265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860105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581074" y="2892609"/>
            <a:ext cx="1809615" cy="42320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44731" y="3578409"/>
            <a:ext cx="512669" cy="11613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3352956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625871" y="2907625"/>
            <a:ext cx="1726929" cy="52137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625871" y="3594381"/>
            <a:ext cx="431529" cy="11328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41" name="TextBox 40"/>
          <p:cNvSpPr txBox="1"/>
          <p:nvPr/>
        </p:nvSpPr>
        <p:spPr>
          <a:xfrm>
            <a:off x="6477000" y="5410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let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x    3</a:t>
            </a:r>
          </a:p>
        </p:txBody>
      </p:sp>
      <p:cxnSp>
        <p:nvCxnSpPr>
          <p:cNvPr id="42" name="Straight Arrow Connector 41"/>
          <p:cNvCxnSpPr>
            <a:endCxn id="41" idx="3"/>
          </p:cNvCxnSpPr>
          <p:nvPr/>
        </p:nvCxnSpPr>
        <p:spPr bwMode="auto">
          <a:xfrm flipH="1">
            <a:off x="8534400" y="5029200"/>
            <a:ext cx="304800" cy="796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3170678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z   6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666265" y="2875945"/>
            <a:ext cx="1686535" cy="55305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1447800" y="51816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g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2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609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666265" y="3581399"/>
            <a:ext cx="391135" cy="7620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41" name="TextBox 40"/>
          <p:cNvSpPr txBox="1"/>
          <p:nvPr/>
        </p:nvSpPr>
        <p:spPr>
          <a:xfrm>
            <a:off x="6477000" y="5410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let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x    3</a:t>
            </a:r>
          </a:p>
        </p:txBody>
      </p:sp>
      <p:cxnSp>
        <p:nvCxnSpPr>
          <p:cNvPr id="42" name="Straight Arrow Connector 41"/>
          <p:cNvCxnSpPr>
            <a:endCxn id="41" idx="3"/>
          </p:cNvCxnSpPr>
          <p:nvPr/>
        </p:nvCxnSpPr>
        <p:spPr bwMode="auto">
          <a:xfrm flipH="1">
            <a:off x="8534400" y="5029200"/>
            <a:ext cx="304800" cy="796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0531326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 </a:t>
            </a:r>
            <a:r>
              <a:rPr lang="en-US" dirty="0" err="1"/>
              <a:t>vs</a:t>
            </a:r>
            <a:r>
              <a:rPr lang="en-US" dirty="0"/>
              <a:t> dynamic scoping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alternative to lexical scoping is called dynamic scoping.</a:t>
            </a:r>
          </a:p>
          <a:p>
            <a:r>
              <a:rPr lang="en-US" dirty="0"/>
              <a:t>In dynamic scoping, if a function f references a non-local variable x, the language will look for x in the function that </a:t>
            </a:r>
            <a:r>
              <a:rPr lang="en-US" b="1" dirty="0">
                <a:solidFill>
                  <a:srgbClr val="0000FF"/>
                </a:solidFill>
              </a:rPr>
              <a:t>called</a:t>
            </a:r>
            <a:r>
              <a:rPr lang="en-US" dirty="0"/>
              <a:t> f.</a:t>
            </a:r>
          </a:p>
          <a:p>
            <a:pPr lvl="1"/>
            <a:r>
              <a:rPr lang="en-US" dirty="0"/>
              <a:t>If it's not found, will look in the function that called the function that called f (and so on).</a:t>
            </a:r>
          </a:p>
          <a:p>
            <a:r>
              <a:rPr lang="en-US" dirty="0"/>
              <a:t>Contrast with lexical scoping, where the language would look for x in the scope where f was </a:t>
            </a:r>
            <a:r>
              <a:rPr lang="en-US" b="1" dirty="0">
                <a:solidFill>
                  <a:srgbClr val="0000FF"/>
                </a:solidFill>
              </a:rPr>
              <a:t>defined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0011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</a:t>
            </a:r>
          </a:p>
          <a:p>
            <a:pPr marL="0" indent="0">
              <a:buNone/>
            </a:pPr>
            <a:r>
              <a:rPr lang="en-US" dirty="0"/>
              <a:t>Example: Can change body of a function to use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q</a:t>
            </a:r>
            <a:r>
              <a:rPr lang="en-US" dirty="0"/>
              <a:t> instead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</a:t>
            </a:r>
          </a:p>
          <a:p>
            <a:pPr lvl="1"/>
            <a:r>
              <a:rPr lang="en-US" dirty="0"/>
              <a:t>Lexical scope: it can’t matter</a:t>
            </a:r>
          </a:p>
          <a:p>
            <a:pPr lvl="1"/>
            <a:r>
              <a:rPr lang="en-US" dirty="0"/>
              <a:t>Dynamic scope: Depends how result is used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the anonymous function that f returns is called, in lexical scoping, we always know where the values of x, y, and z will be (what frames they're in).  With dynamic scoping, x and y will be searched for in the functions that called the anonymous function, so who knows where they'll be.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57400" y="2744623"/>
            <a:ext cx="44958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(define (f 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(+ y 1)))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  (lambda (z) (+ x y z)))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317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</a:t>
            </a:r>
          </a:p>
          <a:p>
            <a:pPr marL="0" indent="0">
              <a:buNone/>
            </a:pPr>
            <a:r>
              <a:rPr lang="en-US" dirty="0"/>
              <a:t>Example: Can remove unused variables</a:t>
            </a:r>
          </a:p>
          <a:p>
            <a:pPr lvl="1"/>
            <a:r>
              <a:rPr lang="en-US" dirty="0"/>
              <a:t>Dynamic scope: But maybe some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g</a:t>
            </a:r>
            <a:r>
              <a:rPr lang="en-US" dirty="0"/>
              <a:t> uses it (weird)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would never write this in a lexically-scoped language, because the binding of x to 3 is never used.</a:t>
            </a:r>
          </a:p>
          <a:p>
            <a:pPr lvl="2"/>
            <a:r>
              <a:rPr lang="en-US" dirty="0"/>
              <a:t>(No way for g to access this particular binding of x.)</a:t>
            </a:r>
          </a:p>
          <a:p>
            <a:pPr lvl="1"/>
            <a:r>
              <a:rPr lang="en-US" dirty="0"/>
              <a:t>In a dynamically-scoped language, g might refer to a non-local variable x, and this binding might be necessary.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667000" y="2929701"/>
            <a:ext cx="2971800" cy="980209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(</a:t>
            </a:r>
            <a:r>
              <a:rPr lang="it-IT" sz="2000" b="1" kern="0" dirty="0" err="1">
                <a:latin typeface="Courier New" pitchFamily="49" charset="0"/>
              </a:rPr>
              <a:t>define</a:t>
            </a:r>
            <a:r>
              <a:rPr lang="it-IT" sz="2000" b="1" kern="0" dirty="0">
                <a:latin typeface="Courier New" pitchFamily="49" charset="0"/>
              </a:rPr>
              <a:t> (</a:t>
            </a:r>
            <a:r>
              <a:rPr lang="it-IT" sz="2000" b="1" kern="0" dirty="0" err="1">
                <a:latin typeface="Courier New" pitchFamily="49" charset="0"/>
              </a:rPr>
              <a:t>f</a:t>
            </a:r>
            <a:r>
              <a:rPr lang="it-IT" sz="2000" b="1" kern="0" dirty="0">
                <a:latin typeface="Courier New" pitchFamily="49" charset="0"/>
              </a:rPr>
              <a:t> g)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(</a:t>
            </a:r>
            <a:r>
              <a:rPr lang="it-IT" sz="2000" b="1" kern="0" dirty="0" err="1">
                <a:latin typeface="Courier New" pitchFamily="49" charset="0"/>
              </a:rPr>
              <a:t>let</a:t>
            </a:r>
            <a:r>
              <a:rPr lang="it-IT" sz="2000" b="1" kern="0" dirty="0">
                <a:latin typeface="Courier New" pitchFamily="49" charset="0"/>
              </a:rPr>
              <a:t> ((x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  (g 2)))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9091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why you should care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5918" y="2895600"/>
            <a:ext cx="6232161" cy="2554545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(make-adder 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(lambda (x) (+ x y)))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add3 (make-adder 3))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add4 (make-adder 4))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z (add3 10))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w (add4 20))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41910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scope of each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How does Racket keep the two versions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 separate?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does Racket keep the two versions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dirty="0"/>
              <a:t> separate? </a:t>
            </a:r>
          </a:p>
          <a:p>
            <a:pPr lvl="1"/>
            <a:r>
              <a:rPr lang="en-US" dirty="0"/>
              <a:t>And how are they available after they "go out of scope?"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7399" y="914400"/>
            <a:ext cx="5029200" cy="1015663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x 5)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(add1 x) (+ x 1))</a:t>
            </a:r>
            <a:b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y (add1 7))</a:t>
            </a:r>
          </a:p>
        </p:txBody>
      </p:sp>
    </p:spTree>
    <p:extLst>
      <p:ext uri="{BB962C8B-B14F-4D97-AF65-F5344CB8AC3E}">
        <p14:creationId xmlns:p14="http://schemas.microsoft.com/office/powerpoint/2010/main" val="187773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 Easy to reason about functions where they're defined.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Example: Dynamic scope tries to add a string to a number (b/c in the call to (+ x y), x will be "hello")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6000" y="2971800"/>
            <a:ext cx="44196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(f y) 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g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((x "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hello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"))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(f 4))</a:t>
            </a:r>
          </a:p>
        </p:txBody>
      </p:sp>
    </p:spTree>
    <p:extLst>
      <p:ext uri="{BB962C8B-B14F-4D97-AF65-F5344CB8AC3E}">
        <p14:creationId xmlns:p14="http://schemas.microsoft.com/office/powerpoint/2010/main" val="191757411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 startAt="3"/>
            </a:pPr>
            <a:r>
              <a:rPr lang="en-US" dirty="0"/>
              <a:t>Closures can easily store the data they need</a:t>
            </a:r>
          </a:p>
          <a:p>
            <a:pPr lvl="1"/>
            <a:r>
              <a:rPr lang="en-US" dirty="0"/>
              <a:t>Many more examples and idioms to come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anonymous function returned by </a:t>
            </a:r>
            <a:r>
              <a:rPr lang="en-US" dirty="0" err="1"/>
              <a:t>gteq</a:t>
            </a:r>
            <a:r>
              <a:rPr lang="en-US" dirty="0"/>
              <a:t> references a non-local variable x.  </a:t>
            </a:r>
          </a:p>
          <a:p>
            <a:r>
              <a:rPr lang="en-US" dirty="0"/>
              <a:t>In lexical scoping, the closure created for the anonymous function will point to </a:t>
            </a:r>
            <a:r>
              <a:rPr lang="en-US" dirty="0" err="1"/>
              <a:t>gteq's</a:t>
            </a:r>
            <a:r>
              <a:rPr lang="en-US" dirty="0"/>
              <a:t> frame so x can be found.</a:t>
            </a:r>
          </a:p>
          <a:p>
            <a:r>
              <a:rPr lang="en-US" dirty="0"/>
              <a:t>In dynamic scoping, x would not be found at all.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2450127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3810098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dynamic scope exist?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Lexical scope for variables is definitely the right default</a:t>
            </a:r>
          </a:p>
          <a:p>
            <a:pPr lvl="1"/>
            <a:r>
              <a:rPr lang="en-US" dirty="0"/>
              <a:t>Very common across languages</a:t>
            </a:r>
          </a:p>
          <a:p>
            <a:r>
              <a:rPr lang="en-US" dirty="0"/>
              <a:t>Dynamic scope is occasionally convenient in some situations</a:t>
            </a:r>
          </a:p>
          <a:p>
            <a:pPr lvl="1"/>
            <a:r>
              <a:rPr lang="en-US" dirty="0"/>
              <a:t>So some languages (e.g., Racket) have special ways to do it</a:t>
            </a:r>
          </a:p>
          <a:p>
            <a:pPr lvl="1"/>
            <a:r>
              <a:rPr lang="en-US" dirty="0"/>
              <a:t>But most don’t bother</a:t>
            </a:r>
          </a:p>
          <a:p>
            <a:r>
              <a:rPr lang="en-US" dirty="0"/>
              <a:t>Historically, dynamic scoping was used more frequently in older languages because it's easier to implement than lexical scoping.</a:t>
            </a:r>
          </a:p>
          <a:p>
            <a:pPr lvl="1"/>
            <a:r>
              <a:rPr lang="en-US" dirty="0"/>
              <a:t>Strategy: Just search through the call stack until variable is found.  No closures needed.</a:t>
            </a:r>
          </a:p>
          <a:p>
            <a:pPr lvl="1"/>
            <a:r>
              <a:rPr lang="en-US" dirty="0"/>
              <a:t>Call stack maintains list of functions that are currently being called, so might as well use it to find non-local variables.</a:t>
            </a:r>
          </a:p>
        </p:txBody>
      </p:sp>
    </p:spTree>
    <p:extLst>
      <p:ext uri="{BB962C8B-B14F-4D97-AF65-F5344CB8AC3E}">
        <p14:creationId xmlns:p14="http://schemas.microsoft.com/office/powerpoint/2010/main" val="6293762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both work and rely on using variables in the environment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first one computes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String.size</a:t>
            </a:r>
            <a:r>
              <a:rPr lang="en-US" dirty="0"/>
              <a:t> once per element of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xs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/>
              <a:t>The second one computes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String.size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s</a:t>
            </a:r>
            <a:r>
              <a:rPr lang="en-US" dirty="0"/>
              <a:t> once per list</a:t>
            </a:r>
          </a:p>
          <a:p>
            <a:pPr lvl="1"/>
            <a:r>
              <a:rPr lang="en-US" dirty="0"/>
              <a:t>Nothing new here: let-bindings are evaluated when encountered and function bodies evaluated when </a:t>
            </a:r>
            <a:r>
              <a:rPr lang="en-US" i="1" dirty="0"/>
              <a:t>called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133600"/>
            <a:ext cx="77724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allShorterThan1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xs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>
                <a:latin typeface="Courier New" pitchFamily="49" charset="0"/>
              </a:rPr>
              <a:t>filter(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x &lt;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s,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</a:t>
            </a:r>
            <a:r>
              <a:rPr lang="en-US" sz="2000" kern="0" dirty="0" err="1">
                <a:latin typeface="Courier New" pitchFamily="49" charset="0"/>
              </a:rPr>
              <a:t>xs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allShorterThan2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xs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s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in </a:t>
            </a:r>
            <a:r>
              <a:rPr lang="en-US" sz="2000" kern="0" dirty="0">
                <a:latin typeface="Courier New" pitchFamily="49" charset="0"/>
              </a:rPr>
              <a:t>filter(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x &lt;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, </a:t>
            </a:r>
            <a:r>
              <a:rPr lang="en-US" sz="2000" kern="0" dirty="0" err="1">
                <a:latin typeface="Courier New" pitchFamily="49" charset="0"/>
              </a:rPr>
              <a:t>xs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983188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made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map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  <a:r>
              <a:rPr lang="en-US" dirty="0"/>
              <a:t> are </a:t>
            </a:r>
            <a:r>
              <a:rPr lang="en-US" i="1" dirty="0"/>
              <a:t>much</a:t>
            </a:r>
            <a:r>
              <a:rPr lang="en-US" dirty="0"/>
              <a:t> more powerful thanks to closures and lexical scope</a:t>
            </a:r>
          </a:p>
          <a:p>
            <a:pPr lvl="1"/>
            <a:endParaRPr lang="en-US" dirty="0"/>
          </a:p>
          <a:p>
            <a:r>
              <a:rPr lang="en-US" dirty="0"/>
              <a:t>Function passed in can use any “private” data in its environment</a:t>
            </a:r>
          </a:p>
          <a:p>
            <a:pPr lvl="1"/>
            <a:endParaRPr lang="en-US" dirty="0"/>
          </a:p>
          <a:p>
            <a:r>
              <a:rPr lang="en-US" dirty="0"/>
              <a:t>Iterator (e.g., map or filter) “doesn’t even know the data is there”</a:t>
            </a:r>
          </a:p>
          <a:p>
            <a:pPr lvl="1"/>
            <a:r>
              <a:rPr lang="en-US" dirty="0"/>
              <a:t>It just calls the function that it's passed, and that function will take care of everything.</a:t>
            </a:r>
          </a:p>
        </p:txBody>
      </p:sp>
    </p:spTree>
    <p:extLst>
      <p:ext uri="{BB962C8B-B14F-4D97-AF65-F5344CB8AC3E}">
        <p14:creationId xmlns:p14="http://schemas.microsoft.com/office/powerpoint/2010/main" val="9487392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</a:t>
            </a:r>
            <a:r>
              <a:rPr lang="en-US" dirty="0" err="1"/>
              <a:t>foldr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dirty="0"/>
              <a:t> (sometimes also called accumulate, reduce, or inject) is another very famous iterator over recursive structures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Accumulates an answer by repeatedly applying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 to answer so far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f base (x1 x2 x3 x4))</a:t>
            </a:r>
            <a:r>
              <a:rPr lang="en-US" dirty="0"/>
              <a:t> computes </a:t>
            </a:r>
            <a:br>
              <a:rPr lang="en-US" b="1" dirty="0">
                <a:latin typeface="Courier New" pitchFamily="49" charset="0"/>
                <a:cs typeface="Courier New" pitchFamily="49" charset="0"/>
              </a:rPr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(f x1 (f x2 (f x3 (f x4 base))))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3505200"/>
            <a:ext cx="64008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(define 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f base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(if (null?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base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(f (car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   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f base (</a:t>
            </a:r>
            <a:r>
              <a:rPr lang="en-US" sz="2000" dirty="0" err="1">
                <a:latin typeface="Courier"/>
                <a:cs typeface="Courier"/>
              </a:rPr>
              <a:t>cdr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)))))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762000" y="4876800"/>
            <a:ext cx="7772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b="0" dirty="0"/>
              <a:t>This version “folds right”; another version “folds left”</a:t>
            </a:r>
          </a:p>
          <a:p>
            <a:pPr lvl="1"/>
            <a:r>
              <a:rPr lang="en-US" b="0" dirty="0"/>
              <a:t>Whether the direction matters depends on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(often not)</a:t>
            </a:r>
          </a:p>
          <a:p>
            <a:pPr marL="0" indent="0">
              <a:buFontTx/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37058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iterators again?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These “iterator-like” functions are not built into the language</a:t>
            </a:r>
          </a:p>
          <a:p>
            <a:pPr lvl="1"/>
            <a:r>
              <a:rPr lang="en-US" dirty="0"/>
              <a:t>Just a programming idiom</a:t>
            </a:r>
          </a:p>
          <a:p>
            <a:pPr lvl="1"/>
            <a:r>
              <a:rPr lang="en-US" dirty="0"/>
              <a:t>Though many languages have built-in support, which often allows stopping early without using exceptions</a:t>
            </a:r>
          </a:p>
          <a:p>
            <a:pPr lvl="1"/>
            <a:endParaRPr lang="en-US" dirty="0"/>
          </a:p>
          <a:p>
            <a:r>
              <a:rPr lang="en-US" dirty="0"/>
              <a:t>This pattern separates recursive traversal from data processing</a:t>
            </a:r>
          </a:p>
          <a:p>
            <a:pPr lvl="1"/>
            <a:r>
              <a:rPr lang="en-US" dirty="0"/>
              <a:t>Can reuse same traversal for different data processing</a:t>
            </a:r>
          </a:p>
          <a:p>
            <a:pPr lvl="1"/>
            <a:r>
              <a:rPr lang="en-US" dirty="0"/>
              <a:t>Can reuse same data processing for different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61703731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important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know that the body of a function can refer to non-local variables. </a:t>
            </a:r>
          </a:p>
          <a:p>
            <a:pPr lvl="1"/>
            <a:r>
              <a:rPr lang="en-US" dirty="0"/>
              <a:t>i.e., variables that are not explicitly defined in that function or passed in as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 how does a language know where to find values of non-local variables?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chemeClr val="accent2"/>
                </a:solidFill>
              </a:rPr>
              <a:t>Look where the function was defined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chemeClr val="accent2"/>
                </a:solidFill>
              </a:rPr>
              <a:t>(not where it was called)</a:t>
            </a:r>
            <a:endParaRPr lang="en-US" dirty="0"/>
          </a:p>
          <a:p>
            <a:r>
              <a:rPr lang="en-US" dirty="0"/>
              <a:t>There are lots of good reasons for this (will explain later).</a:t>
            </a:r>
          </a:p>
          <a:p>
            <a:endParaRPr lang="en-US" dirty="0"/>
          </a:p>
          <a:p>
            <a:r>
              <a:rPr lang="en-US" dirty="0"/>
              <a:t>Critically important to understand for HW, exams, and competent programming now and in the future.</a:t>
            </a:r>
          </a:p>
          <a:p>
            <a:endParaRPr lang="en-US" dirty="0"/>
          </a:p>
          <a:p>
            <a:r>
              <a:rPr lang="en-US" dirty="0"/>
              <a:t>This concept is called </a:t>
            </a:r>
            <a:r>
              <a:rPr lang="en-US" b="1" i="1" dirty="0">
                <a:solidFill>
                  <a:schemeClr val="accent2"/>
                </a:solidFill>
              </a:rPr>
              <a:t>lexical scope </a:t>
            </a:r>
            <a:r>
              <a:rPr lang="en-US" i="1" dirty="0">
                <a:solidFill>
                  <a:srgbClr val="000000"/>
                </a:solidFill>
              </a:rPr>
              <a:t>(sometimes also called </a:t>
            </a:r>
            <a:r>
              <a:rPr lang="en-US" b="1" i="1" dirty="0">
                <a:solidFill>
                  <a:schemeClr val="accent2"/>
                </a:solidFill>
              </a:rPr>
              <a:t>static scope</a:t>
            </a:r>
            <a:r>
              <a:rPr lang="en-US" i="1" dirty="0">
                <a:solidFill>
                  <a:srgbClr val="000000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09914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1430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-3-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2667000"/>
            <a:ext cx="7772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Line 2 defines a function that, when called, evaluates body </a:t>
            </a:r>
            <a:br>
              <a:rPr lang="en-US" b="0" dirty="0"/>
            </a:b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 in environment where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b="0" dirty="0"/>
              <a:t> maps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n-US" b="0" dirty="0"/>
              <a:t> and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b="0" dirty="0"/>
              <a:t> maps to the argument passed in.</a:t>
            </a:r>
          </a:p>
          <a:p>
            <a:r>
              <a:rPr lang="en-US" b="0" dirty="0"/>
              <a:t>Call on line 4:</a:t>
            </a:r>
          </a:p>
          <a:p>
            <a:pPr lvl="1"/>
            <a:r>
              <a:rPr lang="en-US" b="0" dirty="0"/>
              <a:t>Creates a </a:t>
            </a:r>
            <a:r>
              <a:rPr lang="en-US" b="0" i="1" dirty="0"/>
              <a:t>new</a:t>
            </a:r>
            <a:r>
              <a:rPr lang="en-US" b="0" dirty="0"/>
              <a:t> environment where x maps to 2.</a:t>
            </a:r>
          </a:p>
          <a:p>
            <a:pPr lvl="1"/>
            <a:r>
              <a:rPr lang="en-US" b="0" dirty="0"/>
              <a:t>Looks up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to get the function defined on line 2.</a:t>
            </a:r>
          </a:p>
          <a:p>
            <a:pPr lvl="1"/>
            <a:r>
              <a:rPr lang="en-US" b="0" dirty="0"/>
              <a:t>Evaluates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 in the </a:t>
            </a:r>
            <a:r>
              <a:rPr lang="en-US" b="0" dirty="0">
                <a:solidFill>
                  <a:schemeClr val="accent2"/>
                </a:solidFill>
              </a:rPr>
              <a:t>new environment</a:t>
            </a:r>
            <a:r>
              <a:rPr lang="en-US" b="0" dirty="0"/>
              <a:t>, producing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6</a:t>
            </a:r>
          </a:p>
          <a:p>
            <a:pPr lvl="1"/>
            <a:r>
              <a:rPr lang="en-US" b="0" dirty="0"/>
              <a:t>Calls the function, which evaluates the body in the </a:t>
            </a:r>
            <a:r>
              <a:rPr lang="en-US" b="0" dirty="0">
                <a:solidFill>
                  <a:schemeClr val="accent2"/>
                </a:solidFill>
              </a:rPr>
              <a:t>old environment</a:t>
            </a:r>
            <a:r>
              <a:rPr lang="en-US" b="0" dirty="0"/>
              <a:t>, producing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7.</a:t>
            </a:r>
          </a:p>
        </p:txBody>
      </p:sp>
    </p:spTree>
    <p:extLst>
      <p:ext uri="{BB962C8B-B14F-4D97-AF65-F5344CB8AC3E}">
        <p14:creationId xmlns:p14="http://schemas.microsoft.com/office/powerpoint/2010/main" val="139829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How can functions be evaluated in old environments?</a:t>
            </a:r>
          </a:p>
          <a:p>
            <a:pPr lvl="1"/>
            <a:r>
              <a:rPr lang="en-US" dirty="0"/>
              <a:t>The language implementation keeps them around as necessary.</a:t>
            </a:r>
          </a:p>
          <a:p>
            <a:pPr marL="0" indent="0">
              <a:buNone/>
            </a:pPr>
            <a:r>
              <a:rPr lang="en-US" dirty="0"/>
              <a:t>Can define the semantics of (first-class) functions as follows:</a:t>
            </a:r>
          </a:p>
          <a:p>
            <a:r>
              <a:rPr lang="en-US" dirty="0"/>
              <a:t>A function value has </a:t>
            </a:r>
            <a:r>
              <a:rPr lang="en-US" dirty="0">
                <a:solidFill>
                  <a:schemeClr val="accent2"/>
                </a:solidFill>
              </a:rPr>
              <a:t>two parts: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code</a:t>
            </a:r>
            <a:r>
              <a:rPr lang="en-US" dirty="0"/>
              <a:t> (obviously)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environment</a:t>
            </a:r>
            <a:r>
              <a:rPr lang="en-US" dirty="0"/>
              <a:t> that was current when the function was </a:t>
            </a:r>
            <a:r>
              <a:rPr lang="en-US" b="1" i="1" dirty="0"/>
              <a:t>defined.</a:t>
            </a:r>
          </a:p>
          <a:p>
            <a:r>
              <a:rPr lang="en-US" dirty="0"/>
              <a:t>This value is called a </a:t>
            </a:r>
            <a:r>
              <a:rPr lang="en-US" b="1" i="1" dirty="0">
                <a:solidFill>
                  <a:schemeClr val="accent2"/>
                </a:solidFill>
              </a:rPr>
              <a:t>function closure</a:t>
            </a:r>
            <a:r>
              <a:rPr lang="en-US" b="1" dirty="0"/>
              <a:t> </a:t>
            </a:r>
            <a:r>
              <a:rPr lang="en-US" dirty="0"/>
              <a:t>or just </a:t>
            </a:r>
            <a:r>
              <a:rPr lang="en-US" b="1" i="1" dirty="0">
                <a:solidFill>
                  <a:schemeClr val="accent2"/>
                </a:solidFill>
              </a:rPr>
              <a:t>closure</a:t>
            </a:r>
            <a:r>
              <a:rPr lang="en-US" dirty="0"/>
              <a:t>.</a:t>
            </a:r>
            <a:r>
              <a:rPr lang="en-US" i="1" dirty="0">
                <a:solidFill>
                  <a:schemeClr val="accent2"/>
                </a:solidFill>
              </a:rPr>
              <a:t> </a:t>
            </a:r>
          </a:p>
          <a:p>
            <a:r>
              <a:rPr lang="en-US" dirty="0"/>
              <a:t>When a function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is called,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's code is evaluated in the environment that was stored alongside that code when the closure was created.</a:t>
            </a:r>
          </a:p>
          <a:p>
            <a:pPr lvl="1"/>
            <a:r>
              <a:rPr lang="en-US" dirty="0"/>
              <a:t>(The environment is first extended with extra bindings for the values of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's arguments.)</a:t>
            </a:r>
          </a:p>
        </p:txBody>
      </p:sp>
    </p:spTree>
    <p:extLst>
      <p:ext uri="{BB962C8B-B14F-4D97-AF65-F5344CB8AC3E}">
        <p14:creationId xmlns:p14="http://schemas.microsoft.com/office/powerpoint/2010/main" val="1166229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3048000"/>
            <a:ext cx="77724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Line 2 creates a closure and binds the variable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to it:</a:t>
            </a:r>
          </a:p>
          <a:p>
            <a:pPr lvl="1"/>
            <a:r>
              <a:rPr lang="en-US" b="0" dirty="0"/>
              <a:t>Code: “take argument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b="0" dirty="0"/>
              <a:t> and have body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”</a:t>
            </a:r>
          </a:p>
          <a:p>
            <a:pPr lvl="1"/>
            <a:r>
              <a:rPr lang="en-US" b="0" dirty="0"/>
              <a:t>Environment: “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b="0" dirty="0"/>
              <a:t> maps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n-US" b="0" dirty="0"/>
              <a:t>” </a:t>
            </a:r>
          </a:p>
          <a:p>
            <a:pPr lvl="2"/>
            <a:r>
              <a:rPr lang="en-US" b="0" dirty="0"/>
              <a:t>(Plus whatever else has been previously defined, </a:t>
            </a:r>
            <a:br>
              <a:rPr lang="en-US" b="0" dirty="0"/>
            </a:br>
            <a:r>
              <a:rPr lang="en-US" b="0" dirty="0"/>
              <a:t>including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itself in case of recursion)</a:t>
            </a: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295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-3-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72930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Behind the scenes: environments and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have probably drawn diagrams showing variables and their values.</a:t>
            </a:r>
          </a:p>
          <a:p>
            <a:pPr lvl="1"/>
            <a:r>
              <a:rPr lang="en-US" dirty="0"/>
              <a:t>Memory diagrams, recursion diagrams, environment diagrams, etc.</a:t>
            </a:r>
          </a:p>
          <a:p>
            <a:pPr lvl="1"/>
            <a:r>
              <a:rPr lang="en-US" dirty="0"/>
              <a:t>Most PLs implement these in similar ways during program execution.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Today we're going to focus on how Racket does environment diagrams.</a:t>
            </a:r>
          </a:p>
        </p:txBody>
      </p:sp>
    </p:spTree>
    <p:extLst>
      <p:ext uri="{BB962C8B-B14F-4D97-AF65-F5344CB8AC3E}">
        <p14:creationId xmlns:p14="http://schemas.microsoft.com/office/powerpoint/2010/main" val="173591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83770</TotalTime>
  <Words>3769</Words>
  <Application>Microsoft Office PowerPoint</Application>
  <PresentationFormat>On-screen Show (4:3)</PresentationFormat>
  <Paragraphs>461</Paragraphs>
  <Slides>46</Slides>
  <Notes>2</Notes>
  <HiddenSlides>11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Courier</vt:lpstr>
      <vt:lpstr>Courier New</vt:lpstr>
      <vt:lpstr>Times New Roman</vt:lpstr>
      <vt:lpstr>dan_design_template</vt:lpstr>
      <vt:lpstr>CS 360  Programming Languages Day 9</vt:lpstr>
      <vt:lpstr>PowerPoint Presentation</vt:lpstr>
      <vt:lpstr>What is scope?</vt:lpstr>
      <vt:lpstr>Motivation for why you should care</vt:lpstr>
      <vt:lpstr>Very important concept</vt:lpstr>
      <vt:lpstr>Another example</vt:lpstr>
      <vt:lpstr>Closures</vt:lpstr>
      <vt:lpstr>Example</vt:lpstr>
      <vt:lpstr>Behind the scenes: environments and frames</vt:lpstr>
      <vt:lpstr>Behind the scenes: environments and frames</vt:lpstr>
      <vt:lpstr>PowerPoint Presentation</vt:lpstr>
      <vt:lpstr>PowerPoint Presentation</vt:lpstr>
      <vt:lpstr>PowerPoint Presentation</vt:lpstr>
      <vt:lpstr>Rules for frames and environments</vt:lpstr>
      <vt:lpstr>Rules for frames and environments</vt:lpstr>
      <vt:lpstr>PowerPoint Presentation</vt:lpstr>
      <vt:lpstr>PowerPoint Presentation</vt:lpstr>
      <vt:lpstr>PowerPoint Presentation</vt:lpstr>
      <vt:lpstr>So what?</vt:lpstr>
      <vt:lpstr>Example: Returning a function</vt:lpstr>
      <vt:lpstr>Example: Returning a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Rules for frames and environments</vt:lpstr>
      <vt:lpstr>Example: Passing a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Lexical scoping vs dynamic scoping</vt:lpstr>
      <vt:lpstr>Why lexical scope?</vt:lpstr>
      <vt:lpstr>Why lexical scope?</vt:lpstr>
      <vt:lpstr>Why lexical scope?</vt:lpstr>
      <vt:lpstr>Why lexical scope?</vt:lpstr>
      <vt:lpstr>Does dynamic scope exist?</vt:lpstr>
      <vt:lpstr>Recomputation</vt:lpstr>
      <vt:lpstr>Iterators made better</vt:lpstr>
      <vt:lpstr>Review of foldr</vt:lpstr>
      <vt:lpstr>Why iterators again?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King_Jace</cp:lastModifiedBy>
  <cp:revision>902</cp:revision>
  <cp:lastPrinted>2017-08-30T19:10:09Z</cp:lastPrinted>
  <dcterms:created xsi:type="dcterms:W3CDTF">2009-03-13T20:43:19Z</dcterms:created>
  <dcterms:modified xsi:type="dcterms:W3CDTF">2026-01-30T21:42:54Z</dcterms:modified>
</cp:coreProperties>
</file>